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506" r:id="rId2"/>
    <p:sldId id="305" r:id="rId3"/>
    <p:sldId id="272" r:id="rId4"/>
    <p:sldId id="652" r:id="rId5"/>
    <p:sldId id="648" r:id="rId6"/>
    <p:sldId id="637" r:id="rId7"/>
    <p:sldId id="638" r:id="rId8"/>
    <p:sldId id="650" r:id="rId9"/>
    <p:sldId id="280" r:id="rId10"/>
    <p:sldId id="639" r:id="rId11"/>
    <p:sldId id="640" r:id="rId12"/>
    <p:sldId id="641" r:id="rId13"/>
    <p:sldId id="662" r:id="rId14"/>
    <p:sldId id="636" r:id="rId15"/>
    <p:sldId id="645" r:id="rId16"/>
    <p:sldId id="742" r:id="rId17"/>
    <p:sldId id="741" r:id="rId18"/>
    <p:sldId id="311" r:id="rId19"/>
    <p:sldId id="653" r:id="rId20"/>
    <p:sldId id="654" r:id="rId21"/>
    <p:sldId id="746" r:id="rId22"/>
    <p:sldId id="663" r:id="rId23"/>
    <p:sldId id="744" r:id="rId24"/>
    <p:sldId id="664" r:id="rId25"/>
    <p:sldId id="665" r:id="rId26"/>
    <p:sldId id="666" r:id="rId27"/>
    <p:sldId id="661" r:id="rId28"/>
    <p:sldId id="318" r:id="rId29"/>
    <p:sldId id="315" r:id="rId30"/>
    <p:sldId id="642" r:id="rId31"/>
    <p:sldId id="633" r:id="rId32"/>
    <p:sldId id="644" r:id="rId33"/>
    <p:sldId id="660" r:id="rId34"/>
    <p:sldId id="403" r:id="rId35"/>
    <p:sldId id="737" r:id="rId36"/>
    <p:sldId id="271" r:id="rId37"/>
    <p:sldId id="743" r:id="rId38"/>
    <p:sldId id="547" r:id="rId39"/>
    <p:sldId id="392" r:id="rId40"/>
    <p:sldId id="257" r:id="rId41"/>
    <p:sldId id="256" r:id="rId42"/>
    <p:sldId id="745"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3" autoAdjust="0"/>
    <p:restoredTop sz="60608" autoAdjust="0"/>
  </p:normalViewPr>
  <p:slideViewPr>
    <p:cSldViewPr snapToGrid="0">
      <p:cViewPr varScale="1">
        <p:scale>
          <a:sx n="173" d="100"/>
          <a:sy n="173" d="100"/>
        </p:scale>
        <p:origin x="5752" y="18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jpeg>
</file>

<file path=ppt/media/image12.png>
</file>

<file path=ppt/media/image13.tiff>
</file>

<file path=ppt/media/image14.tiff>
</file>

<file path=ppt/media/image15.png>
</file>

<file path=ppt/media/image16.png>
</file>

<file path=ppt/media/image17.png>
</file>

<file path=ppt/media/image18.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791029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746087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310368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2059659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 taught this course as an onsite course several years ago. </a:t>
            </a:r>
          </a:p>
          <a:p>
            <a:endParaRPr lang="en-US" sz="1200" dirty="0"/>
          </a:p>
          <a:p>
            <a:r>
              <a:rPr lang="en-US" sz="1200" dirty="0"/>
              <a:t>Most of the topics in the course relate to “Everything beyond writing code required to deliver a quality software product.”</a:t>
            </a:r>
          </a:p>
          <a:p>
            <a:endParaRPr lang="en-US" sz="1200" dirty="0"/>
          </a:p>
          <a:p>
            <a:r>
              <a:rPr lang="en-US" sz="1200" dirty="0"/>
              <a:t>Therefore the focus is on Development Process and Architecture… and Business Organization &amp; Processes</a:t>
            </a:r>
          </a:p>
          <a:p>
            <a:endParaRPr lang="en-US" sz="1200" dirty="0"/>
          </a:p>
          <a:p>
            <a:r>
              <a:rPr lang="en-US" sz="1200" dirty="0"/>
              <a:t>One of the challenges is that our backgrounds in writing software is inconsistent so it’s difficult for us to practice “everything beyond writing software” without knowing how to write the software in a consistent way</a:t>
            </a:r>
          </a:p>
          <a:p>
            <a:endParaRPr lang="en-US" sz="1200" dirty="0"/>
          </a:p>
          <a:p>
            <a:r>
              <a:rPr lang="en-US" sz="1200" dirty="0"/>
              <a:t>Final thought… much of the “everything beyond code” that we do is because it is hard to effectively work in teams…</a:t>
            </a:r>
          </a:p>
          <a:p>
            <a:endParaRPr lang="en-US" sz="1200" dirty="0"/>
          </a:p>
          <a:p>
            <a:r>
              <a:rPr lang="en-US" sz="1200" dirty="0"/>
              <a:t>Teach as-is and then update the course content for next semester… decided to live large and make the changes now. </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14</a:t>
            </a:fld>
            <a:endParaRPr lang="en-US"/>
          </a:p>
        </p:txBody>
      </p:sp>
    </p:spTree>
    <p:extLst>
      <p:ext uri="{BB962C8B-B14F-4D97-AF65-F5344CB8AC3E}">
        <p14:creationId xmlns:p14="http://schemas.microsoft.com/office/powerpoint/2010/main" val="3109578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391355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16</a:t>
            </a:fld>
            <a:endParaRPr lang="en-US" altLang="en-US" sz="1200"/>
          </a:p>
        </p:txBody>
      </p:sp>
    </p:spTree>
    <p:extLst>
      <p:ext uri="{BB962C8B-B14F-4D97-AF65-F5344CB8AC3E}">
        <p14:creationId xmlns:p14="http://schemas.microsoft.com/office/powerpoint/2010/main" val="2610249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943163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2704619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22</a:t>
            </a:fld>
            <a:endParaRPr lang="en-US"/>
          </a:p>
        </p:txBody>
      </p:sp>
    </p:spTree>
    <p:extLst>
      <p:ext uri="{BB962C8B-B14F-4D97-AF65-F5344CB8AC3E}">
        <p14:creationId xmlns:p14="http://schemas.microsoft.com/office/powerpoint/2010/main" val="1393928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Agile Team Commitments</a:t>
            </a:r>
          </a:p>
          <a:p>
            <a:pPr marL="0" indent="0">
              <a:buNone/>
            </a:pPr>
            <a:r>
              <a:rPr lang="en-US" sz="1200" dirty="0"/>
              <a:t>Everyone is a team member and is responsible for the work getting done</a:t>
            </a:r>
          </a:p>
          <a:p>
            <a:pPr marL="0" indent="0">
              <a:buNone/>
            </a:pPr>
            <a:r>
              <a:rPr lang="en-US" sz="1200" dirty="0"/>
              <a:t>we don’t need no titles or positions</a:t>
            </a:r>
          </a:p>
          <a:p>
            <a:pPr marL="0" indent="0">
              <a:buNone/>
            </a:pPr>
            <a:r>
              <a:rPr lang="en-US" sz="1200" dirty="0"/>
              <a:t>self-organizing</a:t>
            </a:r>
          </a:p>
          <a:p>
            <a:pPr marL="0" indent="0">
              <a:buNone/>
            </a:pPr>
            <a:r>
              <a:rPr lang="en-US" sz="1200" dirty="0"/>
              <a:t>we will make our own commitments</a:t>
            </a:r>
          </a:p>
          <a:p>
            <a:pPr marL="0" indent="0">
              <a:buNone/>
            </a:pPr>
            <a:r>
              <a:rPr lang="en-US" sz="1200" dirty="0"/>
              <a:t>transparency (let’s share the information)</a:t>
            </a:r>
          </a:p>
          <a:p>
            <a:pPr marL="0" indent="0">
              <a:buNone/>
            </a:pPr>
            <a:r>
              <a:rPr lang="en-US" sz="1200" dirty="0"/>
              <a:t>flexible/organic teams, organic architecture (minimal appropriate documentation/standards)</a:t>
            </a:r>
          </a:p>
          <a:p>
            <a:pPr marL="0" indent="0">
              <a:buNone/>
            </a:pPr>
            <a:r>
              <a:rPr lang="en-US" sz="1200" dirty="0"/>
              <a:t>no contracts (let’s talk it over)</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23</a:t>
            </a:fld>
            <a:endParaRPr lang="en-US"/>
          </a:p>
        </p:txBody>
      </p:sp>
    </p:spTree>
    <p:extLst>
      <p:ext uri="{BB962C8B-B14F-4D97-AF65-F5344CB8AC3E}">
        <p14:creationId xmlns:p14="http://schemas.microsoft.com/office/powerpoint/2010/main" val="2279234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roles exist like developer, tester, etc.</a:t>
            </a:r>
          </a:p>
          <a:p>
            <a:r>
              <a:rPr lang="en-US" dirty="0"/>
              <a:t>Individuals are expected to play multiple roles as needed. </a:t>
            </a:r>
          </a:p>
          <a:p>
            <a:endParaRPr lang="en-US" dirty="0"/>
          </a:p>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24</a:t>
            </a:fld>
            <a:endParaRPr lang="en-US"/>
          </a:p>
        </p:txBody>
      </p:sp>
    </p:spTree>
    <p:extLst>
      <p:ext uri="{BB962C8B-B14F-4D97-AF65-F5344CB8AC3E}">
        <p14:creationId xmlns:p14="http://schemas.microsoft.com/office/powerpoint/2010/main" val="18085242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25</a:t>
            </a:fld>
            <a:endParaRPr lang="en-US"/>
          </a:p>
        </p:txBody>
      </p:sp>
    </p:spTree>
    <p:extLst>
      <p:ext uri="{BB962C8B-B14F-4D97-AF65-F5344CB8AC3E}">
        <p14:creationId xmlns:p14="http://schemas.microsoft.com/office/powerpoint/2010/main" val="1513555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Start with course schedule.</a:t>
            </a:r>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22560343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You have a grace period of 6 hours until 6am CT Monday morning to submit assignments. </a:t>
            </a:r>
          </a:p>
        </p:txBody>
      </p:sp>
      <p:sp>
        <p:nvSpPr>
          <p:cNvPr id="4" name="Slide Number Placeholder 3"/>
          <p:cNvSpPr>
            <a:spLocks noGrp="1"/>
          </p:cNvSpPr>
          <p:nvPr>
            <p:ph type="sldNum" sz="quarter" idx="5"/>
          </p:nvPr>
        </p:nvSpPr>
        <p:spPr/>
        <p:txBody>
          <a:bodyPr/>
          <a:lstStyle/>
          <a:p>
            <a:fld id="{35A4D32B-0177-4B34-AE20-6C72705619FE}" type="slidenum">
              <a:rPr lang="en-US" smtClean="0"/>
              <a:t>28</a:t>
            </a:fld>
            <a:endParaRPr lang="en-US"/>
          </a:p>
        </p:txBody>
      </p:sp>
    </p:spTree>
    <p:extLst>
      <p:ext uri="{BB962C8B-B14F-4D97-AF65-F5344CB8AC3E}">
        <p14:creationId xmlns:p14="http://schemas.microsoft.com/office/powerpoint/2010/main" val="3709566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14712364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8993782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26825926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1425887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34</a:t>
            </a:fld>
            <a:endParaRPr lang="en-US"/>
          </a:p>
        </p:txBody>
      </p:sp>
    </p:spTree>
    <p:extLst>
      <p:ext uri="{BB962C8B-B14F-4D97-AF65-F5344CB8AC3E}">
        <p14:creationId xmlns:p14="http://schemas.microsoft.com/office/powerpoint/2010/main" val="1931580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35</a:t>
            </a:fld>
            <a:endParaRPr lang="en-US"/>
          </a:p>
        </p:txBody>
      </p:sp>
    </p:spTree>
    <p:extLst>
      <p:ext uri="{BB962C8B-B14F-4D97-AF65-F5344CB8AC3E}">
        <p14:creationId xmlns:p14="http://schemas.microsoft.com/office/powerpoint/2010/main" val="27272415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28984655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38</a:t>
            </a:fld>
            <a:endParaRPr lang="en-US"/>
          </a:p>
        </p:txBody>
      </p:sp>
    </p:spTree>
    <p:extLst>
      <p:ext uri="{BB962C8B-B14F-4D97-AF65-F5344CB8AC3E}">
        <p14:creationId xmlns:p14="http://schemas.microsoft.com/office/powerpoint/2010/main" val="37776636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Eric’s View</a:t>
            </a:r>
          </a:p>
        </p:txBody>
      </p:sp>
      <p:sp>
        <p:nvSpPr>
          <p:cNvPr id="4" name="Slide Number Placeholder 3"/>
          <p:cNvSpPr>
            <a:spLocks noGrp="1"/>
          </p:cNvSpPr>
          <p:nvPr>
            <p:ph type="sldNum" sz="quarter" idx="10"/>
          </p:nvPr>
        </p:nvSpPr>
        <p:spPr/>
        <p:txBody>
          <a:bodyPr/>
          <a:lstStyle/>
          <a:p>
            <a:fld id="{23B99BB9-C7F6-43B3-A122-46088ABB36FB}" type="slidenum">
              <a:rPr lang="en-US" smtClean="0"/>
              <a:t>39</a:t>
            </a:fld>
            <a:endParaRPr lang="en-US"/>
          </a:p>
        </p:txBody>
      </p:sp>
    </p:spTree>
    <p:extLst>
      <p:ext uri="{BB962C8B-B14F-4D97-AF65-F5344CB8AC3E}">
        <p14:creationId xmlns:p14="http://schemas.microsoft.com/office/powerpoint/2010/main" val="1477839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1479810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1300622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1909169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3428483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3370831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602983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1/16/20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1/16/20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72523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relocated from Davenport, IA to Chicago area a couple years ago</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in the Architecture field with my oldest 	son</a:t>
            </a:r>
          </a:p>
        </p:txBody>
      </p:sp>
    </p:spTree>
    <p:extLst>
      <p:ext uri="{BB962C8B-B14F-4D97-AF65-F5344CB8AC3E}">
        <p14:creationId xmlns:p14="http://schemas.microsoft.com/office/powerpoint/2010/main" val="1790343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780654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Windows 10 (moving to MacOS), Chrome browser, and Visual Studio Code text 	editor… looks like I will be learning some Ubuntu Linux over the next few weeks</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Architecture and Design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application development organization.</a:t>
            </a:r>
          </a:p>
        </p:txBody>
      </p:sp>
    </p:spTree>
    <p:extLst>
      <p:ext uri="{BB962C8B-B14F-4D97-AF65-F5344CB8AC3E}">
        <p14:creationId xmlns:p14="http://schemas.microsoft.com/office/powerpoint/2010/main" val="1187172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Prework </a:t>
            </a:r>
          </a:p>
        </p:txBody>
      </p:sp>
    </p:spTree>
    <p:extLst>
      <p:ext uri="{BB962C8B-B14F-4D97-AF65-F5344CB8AC3E}">
        <p14:creationId xmlns:p14="http://schemas.microsoft.com/office/powerpoint/2010/main" val="2031601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Software Engineering (cpsc-44000)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r>
              <a:rPr lang="en-US" sz="2000" dirty="0"/>
              <a:t>Your feedback is greatly appreciated</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46474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a:t>Models</a:t>
            </a:r>
            <a:endParaRPr lang="en-US" sz="3600" dirty="0"/>
          </a:p>
        </p:txBody>
      </p:sp>
      <p:pic>
        <p:nvPicPr>
          <p:cNvPr id="1026" name="Picture 2" descr="Related image">
            <a:extLst>
              <a:ext uri="{FF2B5EF4-FFF2-40B4-BE49-F238E27FC236}">
                <a16:creationId xmlns:a16="http://schemas.microsoft.com/office/drawing/2014/main" id="{2E4672DE-A420-A446-BDBE-26563AA9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468" y="1382251"/>
            <a:ext cx="9549064" cy="449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041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761662479"/>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Syllabus</a:t>
            </a:r>
          </a:p>
        </p:txBody>
      </p:sp>
    </p:spTree>
    <p:extLst>
      <p:ext uri="{BB962C8B-B14F-4D97-AF65-F5344CB8AC3E}">
        <p14:creationId xmlns:p14="http://schemas.microsoft.com/office/powerpoint/2010/main" val="1621508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Flipped &amp; Agile</a:t>
            </a:r>
          </a:p>
        </p:txBody>
      </p:sp>
    </p:spTree>
    <p:extLst>
      <p:ext uri="{BB962C8B-B14F-4D97-AF65-F5344CB8AC3E}">
        <p14:creationId xmlns:p14="http://schemas.microsoft.com/office/powerpoint/2010/main" val="2589612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3563200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Software Engineering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Autofit/>
          </a:bodyPr>
          <a:lstStyle/>
          <a:p>
            <a:pPr marL="0" indent="0">
              <a:spcBef>
                <a:spcPts val="300"/>
              </a:spcBef>
              <a:buNone/>
            </a:pPr>
            <a:r>
              <a:rPr lang="en-US" sz="1800" dirty="0"/>
              <a:t>Agenda for Wednesday, January 15</a:t>
            </a:r>
            <a:r>
              <a:rPr lang="en-US" sz="1800" baseline="30000" dirty="0"/>
              <a:t>th</a:t>
            </a:r>
            <a:r>
              <a:rPr lang="en-US" sz="1800" dirty="0"/>
              <a:t> at 2pm CT</a:t>
            </a:r>
          </a:p>
          <a:p>
            <a:pPr marL="457200" indent="-457200">
              <a:spcBef>
                <a:spcPts val="300"/>
              </a:spcBef>
              <a:buFont typeface="+mj-lt"/>
              <a:buAutoNum type="arabicPeriod"/>
            </a:pPr>
            <a:r>
              <a:rPr lang="en-US" sz="1800" dirty="0"/>
              <a:t>Welcome!</a:t>
            </a:r>
          </a:p>
          <a:p>
            <a:pPr marL="457200" indent="-457200">
              <a:spcBef>
                <a:spcPts val="300"/>
              </a:spcBef>
              <a:buFont typeface="+mj-lt"/>
              <a:buAutoNum type="arabicPeriod"/>
            </a:pPr>
            <a:r>
              <a:rPr lang="en-US" sz="1800" dirty="0"/>
              <a:t>Friendly Conversation Topic</a:t>
            </a:r>
          </a:p>
          <a:p>
            <a:pPr marL="457200" indent="-457200">
              <a:spcBef>
                <a:spcPts val="300"/>
              </a:spcBef>
              <a:buFont typeface="+mj-lt"/>
              <a:buAutoNum type="arabicPeriod"/>
            </a:pPr>
            <a:r>
              <a:rPr lang="en-US" sz="1800" dirty="0"/>
              <a:t>Introductions*</a:t>
            </a:r>
          </a:p>
          <a:p>
            <a:pPr marL="457200" indent="-457200">
              <a:spcBef>
                <a:spcPts val="300"/>
              </a:spcBef>
              <a:buFont typeface="+mj-lt"/>
              <a:buAutoNum type="arabicPeriod"/>
            </a:pPr>
            <a:r>
              <a:rPr lang="en-US" sz="1800" dirty="0"/>
              <a:t>Prework</a:t>
            </a:r>
          </a:p>
          <a:p>
            <a:pPr marL="457200" indent="-457200">
              <a:spcBef>
                <a:spcPts val="300"/>
              </a:spcBef>
              <a:buFont typeface="+mj-lt"/>
              <a:buAutoNum type="arabicPeriod"/>
            </a:pPr>
            <a:r>
              <a:rPr lang="en-US" sz="1800" dirty="0"/>
              <a:t>Course Overview</a:t>
            </a:r>
          </a:p>
          <a:p>
            <a:pPr marL="457200" indent="-457200">
              <a:spcBef>
                <a:spcPts val="300"/>
              </a:spcBef>
              <a:buFont typeface="+mj-lt"/>
              <a:buAutoNum type="arabicPeriod"/>
            </a:pPr>
            <a:r>
              <a:rPr lang="en-US" sz="1800" dirty="0"/>
              <a:t>Course Format – Flipped &amp; Agile</a:t>
            </a:r>
          </a:p>
          <a:p>
            <a:pPr marL="457200" indent="-457200">
              <a:spcBef>
                <a:spcPts val="300"/>
              </a:spcBef>
              <a:buFont typeface="+mj-lt"/>
              <a:buAutoNum type="arabicPeriod"/>
            </a:pPr>
            <a:r>
              <a:rPr lang="en-US" sz="1800" dirty="0"/>
              <a:t>Syllabus</a:t>
            </a:r>
          </a:p>
          <a:p>
            <a:pPr marL="457200" indent="-457200">
              <a:spcBef>
                <a:spcPts val="300"/>
              </a:spcBef>
              <a:buFont typeface="+mj-lt"/>
              <a:buAutoNum type="arabicPeriod"/>
            </a:pPr>
            <a:r>
              <a:rPr lang="en-US" sz="1800" dirty="0"/>
              <a:t>Sprint Planning </a:t>
            </a:r>
          </a:p>
          <a:p>
            <a:pPr marL="457200" indent="-457200">
              <a:spcBef>
                <a:spcPts val="300"/>
              </a:spcBef>
              <a:buFont typeface="+mj-lt"/>
              <a:buAutoNum type="arabicPeriod"/>
            </a:pPr>
            <a:r>
              <a:rPr lang="en-US" sz="1800" dirty="0"/>
              <a:t>Assignment</a:t>
            </a:r>
          </a:p>
          <a:p>
            <a:pPr marL="457200" indent="-457200">
              <a:spcBef>
                <a:spcPts val="300"/>
              </a:spcBef>
              <a:buFont typeface="+mj-lt"/>
              <a:buAutoNum type="arabicPeriod"/>
            </a:pPr>
            <a:r>
              <a:rPr lang="en-US" sz="1800" dirty="0"/>
              <a:t>Lab</a:t>
            </a:r>
          </a:p>
          <a:p>
            <a:pPr marL="0" indent="0">
              <a:spcBef>
                <a:spcPts val="300"/>
              </a:spcBef>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3" name="Picture 2">
            <a:extLst>
              <a:ext uri="{FF2B5EF4-FFF2-40B4-BE49-F238E27FC236}">
                <a16:creationId xmlns:a16="http://schemas.microsoft.com/office/drawing/2014/main" id="{3D1B4FF0-F5C6-C94B-9877-A97AB4121A48}"/>
              </a:ext>
            </a:extLst>
          </p:cNvPr>
          <p:cNvPicPr>
            <a:picLocks noChangeAspect="1"/>
          </p:cNvPicPr>
          <p:nvPr/>
        </p:nvPicPr>
        <p:blipFill>
          <a:blip r:embed="rId2"/>
          <a:stretch>
            <a:fillRect/>
          </a:stretch>
        </p:blipFill>
        <p:spPr>
          <a:xfrm>
            <a:off x="1631291" y="1690688"/>
            <a:ext cx="8392696" cy="4581013"/>
          </a:xfrm>
          <a:prstGeom prst="rect">
            <a:avLst/>
          </a:prstGeom>
        </p:spPr>
      </p:pic>
    </p:spTree>
    <p:extLst>
      <p:ext uri="{BB962C8B-B14F-4D97-AF65-F5344CB8AC3E}">
        <p14:creationId xmlns:p14="http://schemas.microsoft.com/office/powerpoint/2010/main" val="3327195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Agile</a:t>
            </a:r>
          </a:p>
        </p:txBody>
      </p:sp>
    </p:spTree>
    <p:extLst>
      <p:ext uri="{BB962C8B-B14F-4D97-AF65-F5344CB8AC3E}">
        <p14:creationId xmlns:p14="http://schemas.microsoft.com/office/powerpoint/2010/main" val="288495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586616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Agile Team Commitments:</a:t>
            </a:r>
          </a:p>
          <a:p>
            <a:r>
              <a:rPr lang="en-US" sz="2000" dirty="0"/>
              <a:t>Everyone is a team member and is responsible for getting the work done (we don’t need titles and positions)</a:t>
            </a:r>
          </a:p>
          <a:p>
            <a:pPr marL="171450" indent="-171450"/>
            <a:r>
              <a:rPr lang="en-US" sz="2000" dirty="0"/>
              <a:t>We will actively and voluntarily play important roles on our team</a:t>
            </a:r>
          </a:p>
          <a:p>
            <a:pPr marL="171450" indent="-171450"/>
            <a:r>
              <a:rPr lang="en-US" sz="2000" dirty="0"/>
              <a:t>The rules (rituals) that we do have… we WILL follow</a:t>
            </a:r>
          </a:p>
          <a:p>
            <a:pPr marL="171450" indent="-171450"/>
            <a:r>
              <a:rPr lang="en-US" sz="2000" dirty="0"/>
              <a:t>We will create, demo, and release working software products</a:t>
            </a:r>
          </a:p>
          <a:p>
            <a:pPr marL="171450" indent="-171450"/>
            <a:r>
              <a:rPr lang="en-US" sz="2000" dirty="0"/>
              <a:t>We will utilize practical processes, tools, documentation, and planning</a:t>
            </a:r>
          </a:p>
          <a:p>
            <a:pPr marL="171450" indent="-171450"/>
            <a:r>
              <a:rPr lang="en-US" sz="2000" dirty="0"/>
              <a:t>When we make commitments, we will live up to those commitments… as a team (“No winners on a losing team, and no losers on a winning team”)</a:t>
            </a:r>
          </a:p>
          <a:p>
            <a:pPr marL="171450" indent="-171450"/>
            <a:r>
              <a:rPr lang="en-US" sz="2000" dirty="0"/>
              <a:t>We will be responsive and continuously improve (Retrospectives)</a:t>
            </a:r>
          </a:p>
          <a:p>
            <a:pPr marL="171450" indent="-171450"/>
            <a:r>
              <a:rPr lang="en-US" sz="2000" dirty="0"/>
              <a:t>We will be transparent with how WE work and share our information</a:t>
            </a:r>
          </a:p>
        </p:txBody>
      </p:sp>
    </p:spTree>
    <p:extLst>
      <p:ext uri="{BB962C8B-B14F-4D97-AF65-F5344CB8AC3E}">
        <p14:creationId xmlns:p14="http://schemas.microsoft.com/office/powerpoint/2010/main" val="832997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4180717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Scrum Roles, Rituals, and Artifacts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lnSpcReduction="10000"/>
          </a:bodyPr>
          <a:lstStyle/>
          <a:p>
            <a:pPr marL="0" indent="0">
              <a:buNone/>
            </a:pPr>
            <a:r>
              <a:rPr lang="en-US" sz="2000" u="sng" dirty="0"/>
              <a:t>Three Roles:</a:t>
            </a:r>
          </a:p>
          <a:p>
            <a:pPr marL="457200" indent="-457200">
              <a:spcBef>
                <a:spcPts val="600"/>
              </a:spcBef>
              <a:buFont typeface="+mj-lt"/>
              <a:buAutoNum type="arabicPeriod"/>
            </a:pPr>
            <a:r>
              <a:rPr lang="en-US" sz="2000" dirty="0"/>
              <a:t>Product Owner</a:t>
            </a:r>
          </a:p>
          <a:p>
            <a:pPr marL="457200" indent="-457200">
              <a:spcBef>
                <a:spcPts val="600"/>
              </a:spcBef>
              <a:buFont typeface="+mj-lt"/>
              <a:buAutoNum type="arabicPeriod"/>
            </a:pPr>
            <a:r>
              <a:rPr lang="en-US" sz="2000" dirty="0"/>
              <a:t>Scrum Master</a:t>
            </a:r>
          </a:p>
          <a:p>
            <a:pPr marL="457200" indent="-457200">
              <a:spcBef>
                <a:spcPts val="600"/>
              </a:spcBef>
              <a:buFont typeface="+mj-lt"/>
              <a:buAutoNum type="arabicPeriod"/>
            </a:pPr>
            <a:r>
              <a:rPr lang="en-US" sz="2000" dirty="0"/>
              <a:t>Team Member</a:t>
            </a:r>
          </a:p>
          <a:p>
            <a:pPr marL="0" indent="0">
              <a:spcBef>
                <a:spcPts val="1800"/>
              </a:spcBef>
              <a:buNone/>
            </a:pPr>
            <a:r>
              <a:rPr lang="en-US" sz="2000" u="sng" dirty="0"/>
              <a:t>Three Rituals:</a:t>
            </a:r>
          </a:p>
          <a:p>
            <a:pPr marL="457200" indent="-457200">
              <a:spcBef>
                <a:spcPts val="600"/>
              </a:spcBef>
              <a:buFont typeface="+mj-lt"/>
              <a:buAutoNum type="arabicPeriod"/>
            </a:pPr>
            <a:r>
              <a:rPr lang="en-US" sz="2000" dirty="0"/>
              <a:t>Sprint Planning</a:t>
            </a:r>
          </a:p>
          <a:p>
            <a:pPr marL="457200" indent="-457200">
              <a:spcBef>
                <a:spcPts val="600"/>
              </a:spcBef>
              <a:buFont typeface="+mj-lt"/>
              <a:buAutoNum type="arabicPeriod"/>
            </a:pPr>
            <a:r>
              <a:rPr lang="en-US" sz="2000" dirty="0"/>
              <a:t>Daily Scrum</a:t>
            </a:r>
          </a:p>
          <a:p>
            <a:pPr marL="457200" indent="-457200">
              <a:spcBef>
                <a:spcPts val="600"/>
              </a:spcBef>
              <a:buFont typeface="+mj-lt"/>
              <a:buAutoNum type="arabicPeriod"/>
            </a:pPr>
            <a:r>
              <a:rPr lang="en-US" sz="2000" dirty="0"/>
              <a:t>Sprint Review or Retrospective</a:t>
            </a:r>
          </a:p>
          <a:p>
            <a:pPr marL="0" indent="0">
              <a:spcBef>
                <a:spcPts val="1800"/>
              </a:spcBef>
              <a:buNone/>
            </a:pPr>
            <a:r>
              <a:rPr lang="en-US" sz="2000" u="sng" dirty="0"/>
              <a:t>Three Artifacts:</a:t>
            </a:r>
          </a:p>
          <a:p>
            <a:pPr marL="457200" indent="-457200">
              <a:spcBef>
                <a:spcPts val="600"/>
              </a:spcBef>
              <a:buFont typeface="+mj-lt"/>
              <a:buAutoNum type="arabicPeriod"/>
            </a:pPr>
            <a:r>
              <a:rPr lang="en-US" sz="2000" dirty="0"/>
              <a:t>Product Backlog</a:t>
            </a:r>
          </a:p>
          <a:p>
            <a:pPr marL="457200" indent="-457200">
              <a:spcBef>
                <a:spcPts val="600"/>
              </a:spcBef>
              <a:buFont typeface="+mj-lt"/>
              <a:buAutoNum type="arabicPeriod"/>
            </a:pPr>
            <a:r>
              <a:rPr lang="en-US" sz="2000" dirty="0"/>
              <a:t>User Stories</a:t>
            </a:r>
          </a:p>
          <a:p>
            <a:pPr marL="457200" indent="-457200">
              <a:spcBef>
                <a:spcPts val="600"/>
              </a:spcBef>
              <a:buFont typeface="+mj-lt"/>
              <a:buAutoNum type="arabicPeriod"/>
            </a:pPr>
            <a:r>
              <a:rPr lang="en-US" sz="2000" dirty="0"/>
              <a:t>Burndown Chart</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98610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&amp;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893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Sprint Planning</a:t>
            </a:r>
          </a:p>
        </p:txBody>
      </p:sp>
    </p:spTree>
    <p:extLst>
      <p:ext uri="{BB962C8B-B14F-4D97-AF65-F5344CB8AC3E}">
        <p14:creationId xmlns:p14="http://schemas.microsoft.com/office/powerpoint/2010/main" val="30620091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Bef>
                <a:spcPts val="1200"/>
              </a:spcBef>
              <a:buNone/>
            </a:pPr>
            <a:r>
              <a:rPr lang="en-US" dirty="0"/>
              <a:t>All sprint 1 / week 1 activities &amp; assignments are due Sunday night*</a:t>
            </a:r>
          </a:p>
          <a:p>
            <a:pPr marL="0" indent="0">
              <a:spcBef>
                <a:spcPts val="1200"/>
              </a:spcBef>
              <a:buNone/>
            </a:pPr>
            <a:r>
              <a:rPr lang="en-US" dirty="0"/>
              <a:t>Sprint 2 content and prework will be made available by Monday</a:t>
            </a:r>
          </a:p>
        </p:txBody>
      </p:sp>
    </p:spTree>
    <p:extLst>
      <p:ext uri="{BB962C8B-B14F-4D97-AF65-F5344CB8AC3E}">
        <p14:creationId xmlns:p14="http://schemas.microsoft.com/office/powerpoint/2010/main" val="3934992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231898"/>
            <a:ext cx="10718950" cy="5030679"/>
          </a:xfrm>
        </p:spPr>
        <p:txBody>
          <a:bodyPr>
            <a:normAutofit/>
          </a:bodyPr>
          <a:lstStyle/>
          <a:p>
            <a:pPr marL="0" indent="0">
              <a:spcBef>
                <a:spcPts val="1800"/>
              </a:spcBef>
              <a:buNone/>
            </a:pPr>
            <a:r>
              <a:rPr lang="en-US" sz="2000" dirty="0"/>
              <a:t>This is:</a:t>
            </a:r>
          </a:p>
          <a:p>
            <a:pPr marL="0" indent="0">
              <a:spcBef>
                <a:spcPts val="600"/>
              </a:spcBef>
              <a:buNone/>
            </a:pPr>
            <a:r>
              <a:rPr lang="en-US" sz="2000" dirty="0"/>
              <a:t>	Software Engineering (cpsc-44000)</a:t>
            </a:r>
          </a:p>
          <a:p>
            <a:pPr marL="0" indent="0">
              <a:spcBef>
                <a:spcPts val="600"/>
              </a:spcBef>
              <a:buNone/>
            </a:pPr>
            <a:r>
              <a:rPr lang="en-US" sz="2000" dirty="0"/>
              <a:t>	WF 2-4:30pm CT</a:t>
            </a:r>
          </a:p>
          <a:p>
            <a:pPr marL="0" indent="0">
              <a:spcBef>
                <a:spcPts val="600"/>
              </a:spcBef>
              <a:buNone/>
            </a:pPr>
            <a:r>
              <a:rPr lang="en-US" sz="2000" dirty="0"/>
              <a:t>	</a:t>
            </a:r>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dirty="0"/>
              <a:t>Welcome to those who:</a:t>
            </a:r>
          </a:p>
          <a:p>
            <a:pPr marL="457200" indent="-457200">
              <a:spcBef>
                <a:spcPts val="600"/>
              </a:spcBef>
              <a:buFont typeface="+mj-lt"/>
              <a:buAutoNum type="arabicPeriod"/>
            </a:pPr>
            <a:r>
              <a:rPr lang="en-US" sz="2000" dirty="0"/>
              <a:t>Were able to attend in person… Thank you!</a:t>
            </a:r>
          </a:p>
          <a:p>
            <a:pPr marL="457200" indent="-457200">
              <a:spcBef>
                <a:spcPts val="600"/>
              </a:spcBef>
              <a:buFont typeface="+mj-lt"/>
              <a:buAutoNum type="arabicPeriod"/>
            </a:pPr>
            <a:r>
              <a:rPr lang="en-US" sz="2000" dirty="0"/>
              <a:t>Remote participants… Welcome!</a:t>
            </a:r>
          </a:p>
          <a:p>
            <a:pPr marL="457200" indent="-457200">
              <a:spcBef>
                <a:spcPts val="600"/>
              </a:spcBef>
              <a:buFont typeface="+mj-lt"/>
              <a:buAutoNum type="arabicPeriod"/>
            </a:pPr>
            <a:r>
              <a:rPr lang="en-US" sz="2000" dirty="0"/>
              <a:t>Will be watching the session recording later </a:t>
            </a:r>
          </a:p>
          <a:p>
            <a:pPr marL="0" indent="0">
              <a:spcBef>
                <a:spcPts val="600"/>
              </a:spcBef>
              <a:buNone/>
            </a:pPr>
            <a:endParaRPr lang="en-US" sz="2000" b="1" dirty="0"/>
          </a:p>
          <a:p>
            <a:pPr marL="0" indent="0">
              <a:spcBef>
                <a:spcPts val="600"/>
              </a:spcBef>
              <a:buNone/>
            </a:pPr>
            <a:endParaRPr lang="en-US" sz="2000" b="1" dirty="0"/>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Break &amp; End of First Recording</a:t>
            </a:r>
          </a:p>
        </p:txBody>
      </p:sp>
    </p:spTree>
    <p:extLst>
      <p:ext uri="{BB962C8B-B14F-4D97-AF65-F5344CB8AC3E}">
        <p14:creationId xmlns:p14="http://schemas.microsoft.com/office/powerpoint/2010/main" val="30730307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Optionally Complete DB*</a:t>
            </a:r>
          </a:p>
          <a:p>
            <a:pPr marL="457200" indent="-457200">
              <a:buFont typeface="+mj-lt"/>
              <a:buAutoNum type="arabicPeriod"/>
            </a:pPr>
            <a:r>
              <a:rPr lang="en-US" sz="2000" dirty="0"/>
              <a:t>Optionally Complete DB1 </a:t>
            </a:r>
          </a:p>
          <a:p>
            <a:pPr marL="457200" indent="-457200">
              <a:buFont typeface="+mj-lt"/>
              <a:buAutoNum type="arabicPeriod"/>
            </a:pPr>
            <a:r>
              <a:rPr lang="en-US" sz="2000" dirty="0"/>
              <a:t>Review &amp; Discuss Architecture and Tool Choices</a:t>
            </a:r>
          </a:p>
          <a:p>
            <a:pPr marL="457200" indent="-457200">
              <a:buFont typeface="+mj-lt"/>
              <a:buAutoNum type="arabicPeriod"/>
            </a:pPr>
            <a:r>
              <a:rPr lang="en-US" sz="2000" dirty="0"/>
              <a:t>Review Cloud Hosting Choices</a:t>
            </a:r>
          </a:p>
          <a:p>
            <a:pPr marL="457200" indent="-457200">
              <a:buFont typeface="+mj-lt"/>
              <a:buAutoNum type="arabicPeriod"/>
            </a:pPr>
            <a:r>
              <a:rPr lang="en-US" sz="2000" dirty="0"/>
              <a:t>Demonstrate how to access course material with Git &amp; GitHub</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1674675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 Instructions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0946943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DB1: Software Lifecycle Models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9760293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Architecture and Tool Choices </a:t>
            </a:r>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569934"/>
          </a:xfrm>
          <a:prstGeom prst="rect">
            <a:avLst/>
          </a:prstGeom>
          <a:noFill/>
        </p:spPr>
        <p:txBody>
          <a:bodyPr wrap="square" rtlCol="0">
            <a:spAutoFit/>
          </a:bodyPr>
          <a:lstStyle/>
          <a:p>
            <a:pPr>
              <a:spcBef>
                <a:spcPts val="600"/>
              </a:spcBef>
            </a:pPr>
            <a:r>
              <a:rPr lang="en-US" sz="1800" dirty="0"/>
              <a:t>There are many very good Language / Framework / Hosting options available including: </a:t>
            </a:r>
          </a:p>
          <a:p>
            <a:pPr marL="285750" indent="-285750">
              <a:spcBef>
                <a:spcPts val="600"/>
              </a:spcBef>
              <a:buFont typeface="Wingdings" pitchFamily="2" charset="2"/>
              <a:buChar char="§"/>
            </a:pPr>
            <a:r>
              <a:rPr lang="en-US" sz="1800" dirty="0"/>
              <a:t>Ruby / Rails / Rack</a:t>
            </a:r>
          </a:p>
          <a:p>
            <a:pPr marL="285750" indent="-285750">
              <a:spcBef>
                <a:spcPts val="600"/>
              </a:spcBef>
              <a:buFont typeface="Wingdings" pitchFamily="2" charset="2"/>
              <a:buChar char="§"/>
            </a:pPr>
            <a:r>
              <a:rPr lang="en-US" sz="1800" dirty="0"/>
              <a:t>JavaScript / </a:t>
            </a:r>
            <a:r>
              <a:rPr lang="en-US" sz="1800" u="sng" dirty="0"/>
              <a:t>Express</a:t>
            </a:r>
            <a:r>
              <a:rPr lang="en-US" sz="1800" dirty="0"/>
              <a:t> / Node.js</a:t>
            </a:r>
          </a:p>
          <a:p>
            <a:pPr marL="285750" indent="-285750">
              <a:spcBef>
                <a:spcPts val="600"/>
              </a:spcBef>
              <a:buFont typeface="Wingdings" pitchFamily="2" charset="2"/>
              <a:buChar char="§"/>
            </a:pPr>
            <a:r>
              <a:rPr lang="en-US" sz="1800" dirty="0"/>
              <a:t>Java / </a:t>
            </a:r>
            <a:r>
              <a:rPr lang="en-US" sz="1800" u="sng" dirty="0"/>
              <a:t>Spring</a:t>
            </a:r>
            <a:r>
              <a:rPr lang="en-US" sz="1800" dirty="0"/>
              <a:t> / </a:t>
            </a:r>
            <a:r>
              <a:rPr lang="en-US" sz="1800" u="sng" dirty="0"/>
              <a:t>Tomcat</a:t>
            </a:r>
          </a:p>
          <a:p>
            <a:pPr marL="285750" indent="-285750">
              <a:spcBef>
                <a:spcPts val="600"/>
              </a:spcBef>
              <a:buFont typeface="Wingdings" pitchFamily="2" charset="2"/>
              <a:buChar char="§"/>
            </a:pPr>
            <a:r>
              <a:rPr lang="en-US" sz="1800" dirty="0"/>
              <a:t>.NET / </a:t>
            </a:r>
            <a:r>
              <a:rPr lang="en-US" sz="1800" u="sng" dirty="0"/>
              <a:t>ASP.NET</a:t>
            </a:r>
            <a:r>
              <a:rPr lang="en-US" sz="1800" dirty="0"/>
              <a:t> / </a:t>
            </a:r>
            <a:r>
              <a:rPr lang="en-US" sz="1800" u="sng" dirty="0"/>
              <a:t>IIS (Internet Information Services)</a:t>
            </a:r>
          </a:p>
          <a:p>
            <a:pPr>
              <a:spcBef>
                <a:spcPts val="1800"/>
              </a:spcBef>
            </a:pPr>
            <a:r>
              <a:rPr lang="en-US" sz="1800" dirty="0"/>
              <a:t>We will be focusing on the </a:t>
            </a:r>
            <a:r>
              <a:rPr lang="en-US" sz="1800" b="1" u="sng" dirty="0"/>
              <a:t>JavaScript / Express / Node.js </a:t>
            </a:r>
            <a:r>
              <a:rPr lang="en-US" sz="1800" dirty="0"/>
              <a:t>combination with the possible addition of </a:t>
            </a:r>
            <a:r>
              <a:rPr lang="en-US" sz="1800" b="1" u="sng" dirty="0"/>
              <a:t>Bootstrap</a:t>
            </a:r>
            <a:r>
              <a:rPr lang="en-US" sz="1800" dirty="0"/>
              <a:t> and </a:t>
            </a:r>
            <a:r>
              <a:rPr lang="en-US" sz="1800" b="1" u="sng" dirty="0"/>
              <a:t>TypeScript</a:t>
            </a:r>
            <a:r>
              <a:rPr lang="en-US" sz="1800" dirty="0"/>
              <a:t>.</a:t>
            </a:r>
          </a:p>
        </p:txBody>
      </p:sp>
    </p:spTree>
    <p:extLst>
      <p:ext uri="{BB962C8B-B14F-4D97-AF65-F5344CB8AC3E}">
        <p14:creationId xmlns:p14="http://schemas.microsoft.com/office/powerpoint/2010/main" val="4288225181"/>
      </p:ext>
    </p:extLst>
  </p:cSld>
  <p:clrMapOvr>
    <a:masterClrMapping/>
  </p:clrMapOvr>
  <mc:AlternateContent xmlns:mc="http://schemas.openxmlformats.org/markup-compatibility/2006" xmlns:p14="http://schemas.microsoft.com/office/powerpoint/2010/main">
    <mc:Choice Requires="p14">
      <p:transition spd="slow" p14:dur="2000" advTm="281378"/>
    </mc:Choice>
    <mc:Fallback xmlns="">
      <p:transition spd="slow" advTm="281378"/>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Cloud Hosting Choices </a:t>
            </a:r>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646878"/>
          </a:xfrm>
          <a:prstGeom prst="rect">
            <a:avLst/>
          </a:prstGeom>
          <a:noFill/>
        </p:spPr>
        <p:txBody>
          <a:bodyPr wrap="square" rtlCol="0">
            <a:spAutoFit/>
          </a:bodyPr>
          <a:lstStyle/>
          <a:p>
            <a:pPr>
              <a:spcBef>
                <a:spcPts val="600"/>
              </a:spcBef>
            </a:pPr>
            <a:r>
              <a:rPr lang="en-US" sz="1800" dirty="0"/>
              <a:t>There are also many very good cloud hosting services available including: </a:t>
            </a:r>
          </a:p>
          <a:p>
            <a:pPr marL="285750" indent="-285750">
              <a:spcBef>
                <a:spcPts val="600"/>
              </a:spcBef>
              <a:buFont typeface="Wingdings" pitchFamily="2" charset="2"/>
              <a:buChar char="§"/>
            </a:pPr>
            <a:r>
              <a:rPr lang="en-US" sz="1800" dirty="0"/>
              <a:t>Amazon AWS</a:t>
            </a:r>
          </a:p>
          <a:p>
            <a:pPr marL="285750" indent="-285750">
              <a:spcBef>
                <a:spcPts val="600"/>
              </a:spcBef>
              <a:buFont typeface="Wingdings" pitchFamily="2" charset="2"/>
              <a:buChar char="§"/>
            </a:pPr>
            <a:r>
              <a:rPr lang="en-US" sz="1800" dirty="0"/>
              <a:t>Microsoft Azure</a:t>
            </a:r>
          </a:p>
          <a:p>
            <a:pPr marL="285750" indent="-285750">
              <a:spcBef>
                <a:spcPts val="600"/>
              </a:spcBef>
              <a:buFont typeface="Wingdings" pitchFamily="2" charset="2"/>
              <a:buChar char="§"/>
            </a:pPr>
            <a:r>
              <a:rPr lang="en-US" sz="1800" dirty="0"/>
              <a:t>Google App Engine</a:t>
            </a:r>
          </a:p>
          <a:p>
            <a:pPr marL="285750" indent="-285750">
              <a:spcBef>
                <a:spcPts val="600"/>
              </a:spcBef>
              <a:buFont typeface="Wingdings" pitchFamily="2" charset="2"/>
              <a:buChar char="§"/>
            </a:pPr>
            <a:r>
              <a:rPr lang="en-US" sz="1800" dirty="0"/>
              <a:t>cloud9</a:t>
            </a:r>
          </a:p>
          <a:p>
            <a:pPr marL="285750" indent="-285750">
              <a:spcBef>
                <a:spcPts val="600"/>
              </a:spcBef>
              <a:buFont typeface="Wingdings" pitchFamily="2" charset="2"/>
              <a:buChar char="§"/>
            </a:pPr>
            <a:r>
              <a:rPr lang="en-US" sz="1800" dirty="0"/>
              <a:t>GoDaddy</a:t>
            </a:r>
          </a:p>
          <a:p>
            <a:pPr>
              <a:spcBef>
                <a:spcPts val="1800"/>
              </a:spcBef>
            </a:pPr>
            <a:r>
              <a:rPr lang="en-US" sz="1800" dirty="0"/>
              <a:t>We will be focusing on the </a:t>
            </a:r>
            <a:r>
              <a:rPr lang="en-US" sz="1800" b="1" u="sng" dirty="0"/>
              <a:t>Microsoft Azure</a:t>
            </a:r>
            <a:r>
              <a:rPr lang="en-US" sz="1800" dirty="0"/>
              <a:t>.</a:t>
            </a:r>
          </a:p>
        </p:txBody>
      </p:sp>
    </p:spTree>
    <p:extLst>
      <p:ext uri="{BB962C8B-B14F-4D97-AF65-F5344CB8AC3E}">
        <p14:creationId xmlns:p14="http://schemas.microsoft.com/office/powerpoint/2010/main" val="20283004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 &amp; Recordings</a:t>
            </a:r>
          </a:p>
        </p:txBody>
      </p:sp>
    </p:spTree>
    <p:extLst>
      <p:ext uri="{BB962C8B-B14F-4D97-AF65-F5344CB8AC3E}">
        <p14:creationId xmlns:p14="http://schemas.microsoft.com/office/powerpoint/2010/main" val="11308186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Backup Slides</a:t>
            </a:r>
          </a:p>
        </p:txBody>
      </p:sp>
    </p:spTree>
    <p:extLst>
      <p:ext uri="{BB962C8B-B14F-4D97-AF65-F5344CB8AC3E}">
        <p14:creationId xmlns:p14="http://schemas.microsoft.com/office/powerpoint/2010/main" val="29107669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40573789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473723" y="963877"/>
            <a:ext cx="3722573" cy="4930246"/>
          </a:xfrm>
        </p:spPr>
        <p:txBody>
          <a:bodyPr>
            <a:normAutofit/>
          </a:bodyPr>
          <a:lstStyle/>
          <a:p>
            <a:pPr algn="r"/>
            <a:r>
              <a:rPr lang="en-US" dirty="0">
                <a:solidFill>
                  <a:schemeClr val="accent1"/>
                </a:solidFill>
              </a:rPr>
              <a:t>People, Process, </a:t>
            </a:r>
            <a:br>
              <a:rPr lang="en-US" dirty="0">
                <a:solidFill>
                  <a:schemeClr val="accent1"/>
                </a:solidFill>
              </a:rPr>
            </a:br>
            <a:r>
              <a:rPr lang="en-US" dirty="0">
                <a:solidFill>
                  <a:schemeClr val="accent1"/>
                </a:solidFill>
              </a:rPr>
              <a:t>and Technology</a:t>
            </a:r>
            <a:br>
              <a:rPr lang="en-US" dirty="0">
                <a:solidFill>
                  <a:schemeClr val="accent1"/>
                </a:solidFill>
              </a:rPr>
            </a:br>
            <a:r>
              <a:rPr lang="en-US" dirty="0">
                <a:solidFill>
                  <a:schemeClr val="accent1"/>
                </a:solidFill>
              </a:rPr>
              <a:t>	</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4976031" y="963877"/>
            <a:ext cx="6377769" cy="4930246"/>
          </a:xfrm>
        </p:spPr>
        <p:txBody>
          <a:bodyPr anchor="ctr">
            <a:normAutofit/>
          </a:bodyPr>
          <a:lstStyle/>
          <a:p>
            <a:pPr marL="0" indent="0">
              <a:buNone/>
            </a:pPr>
            <a:r>
              <a:rPr lang="en-US" b="1" dirty="0"/>
              <a:t>Software Engineering:</a:t>
            </a:r>
          </a:p>
          <a:p>
            <a:pPr marL="0" indent="0">
              <a:spcBef>
                <a:spcPts val="1800"/>
              </a:spcBef>
              <a:buNone/>
            </a:pPr>
            <a:r>
              <a:rPr lang="en-US" sz="2400" u="sng" dirty="0"/>
              <a:t>People</a:t>
            </a:r>
            <a:r>
              <a:rPr lang="en-US" sz="2400" dirty="0"/>
              <a:t>: Teams, Optimism, Engagement, Ambition, Dedication, Leadership, Skills, Experience, Domain Knowledge… “the Business”</a:t>
            </a:r>
          </a:p>
          <a:p>
            <a:pPr marL="0" indent="0">
              <a:spcBef>
                <a:spcPts val="1800"/>
              </a:spcBef>
              <a:buNone/>
            </a:pPr>
            <a:r>
              <a:rPr lang="en-US" sz="2400" u="sng" dirty="0"/>
              <a:t>Process</a:t>
            </a:r>
            <a:r>
              <a:rPr lang="en-US" sz="2400" dirty="0"/>
              <a:t>: Waterfall/Iterative/Agile, Portfolio Management, Project Management, Funding, Prioritization, Metrics…</a:t>
            </a:r>
          </a:p>
          <a:p>
            <a:pPr marL="0" indent="0">
              <a:spcBef>
                <a:spcPts val="1800"/>
              </a:spcBef>
              <a:buNone/>
            </a:pPr>
            <a:r>
              <a:rPr lang="en-US" sz="2400" u="sng" dirty="0"/>
              <a:t>Technology</a:t>
            </a:r>
            <a:r>
              <a:rPr lang="en-US" sz="2400" dirty="0"/>
              <a:t>: Usability, Architecture, Configuration Management, Cloud Hosting, Scriptable Infrastructure, Source Code Management, Automated Testing…</a:t>
            </a:r>
            <a:endParaRPr lang="en-US" sz="2400" b="1" dirty="0"/>
          </a:p>
          <a:p>
            <a:pPr marL="0" indent="0">
              <a:buNone/>
            </a:pPr>
            <a:endParaRPr lang="en-US" sz="2400" b="1" dirty="0"/>
          </a:p>
        </p:txBody>
      </p:sp>
    </p:spTree>
    <p:extLst>
      <p:ext uri="{BB962C8B-B14F-4D97-AF65-F5344CB8AC3E}">
        <p14:creationId xmlns:p14="http://schemas.microsoft.com/office/powerpoint/2010/main" val="4074002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Welcome Announcement </a:t>
            </a:r>
          </a:p>
        </p:txBody>
      </p:sp>
    </p:spTree>
    <p:extLst>
      <p:ext uri="{BB962C8B-B14F-4D97-AF65-F5344CB8AC3E}">
        <p14:creationId xmlns:p14="http://schemas.microsoft.com/office/powerpoint/2010/main" val="38980481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417572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3BF8-5EE6-0A40-B4D3-D204E6332381}"/>
              </a:ext>
            </a:extLst>
          </p:cNvPr>
          <p:cNvSpPr>
            <a:spLocks noGrp="1"/>
          </p:cNvSpPr>
          <p:nvPr>
            <p:ph type="ctrTitle"/>
          </p:nvPr>
        </p:nvSpPr>
        <p:spPr/>
        <p:txBody>
          <a:bodyPr/>
          <a:lstStyle/>
          <a:p>
            <a:r>
              <a:rPr lang="en-US" dirty="0"/>
              <a:t>The </a:t>
            </a:r>
            <a:r>
              <a:rPr lang="en-US" b="1" dirty="0"/>
              <a:t>Right-</a:t>
            </a:r>
            <a:r>
              <a:rPr lang="en-US" b="1" dirty="0" err="1"/>
              <a:t>eous</a:t>
            </a:r>
            <a:r>
              <a:rPr lang="en-US" dirty="0"/>
              <a:t> Triangle</a:t>
            </a:r>
          </a:p>
        </p:txBody>
      </p:sp>
      <p:sp>
        <p:nvSpPr>
          <p:cNvPr id="3" name="Subtitle 2">
            <a:extLst>
              <a:ext uri="{FF2B5EF4-FFF2-40B4-BE49-F238E27FC236}">
                <a16:creationId xmlns:a16="http://schemas.microsoft.com/office/drawing/2014/main" id="{09870555-0A1B-BA42-A79D-E9C43B2B6EFF}"/>
              </a:ext>
            </a:extLst>
          </p:cNvPr>
          <p:cNvSpPr>
            <a:spLocks noGrp="1"/>
          </p:cNvSpPr>
          <p:nvPr>
            <p:ph type="subTitle" idx="1"/>
          </p:nvPr>
        </p:nvSpPr>
        <p:spPr/>
        <p:txBody>
          <a:bodyPr/>
          <a:lstStyle/>
          <a:p>
            <a:r>
              <a:rPr lang="en-US" dirty="0"/>
              <a:t>Of Software Development</a:t>
            </a:r>
          </a:p>
        </p:txBody>
      </p:sp>
    </p:spTree>
    <p:extLst>
      <p:ext uri="{BB962C8B-B14F-4D97-AF65-F5344CB8AC3E}">
        <p14:creationId xmlns:p14="http://schemas.microsoft.com/office/powerpoint/2010/main" val="1768067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04909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Friendly Conversation Topic</a:t>
            </a:r>
          </a:p>
        </p:txBody>
      </p:sp>
    </p:spTree>
    <p:extLst>
      <p:ext uri="{BB962C8B-B14F-4D97-AF65-F5344CB8AC3E}">
        <p14:creationId xmlns:p14="http://schemas.microsoft.com/office/powerpoint/2010/main" val="1400064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2722882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83FED25-F0F6-8D46-9B52-CD4CAC3AE17D}"/>
              </a:ext>
            </a:extLst>
          </p:cNvPr>
          <p:cNvPicPr>
            <a:picLocks noChangeAspect="1"/>
          </p:cNvPicPr>
          <p:nvPr/>
        </p:nvPicPr>
        <p:blipFill>
          <a:blip r:embed="rId3"/>
          <a:stretch>
            <a:fillRect/>
          </a:stretch>
        </p:blipFill>
        <p:spPr>
          <a:xfrm>
            <a:off x="0" y="0"/>
            <a:ext cx="5970425" cy="6858000"/>
          </a:xfrm>
          <a:prstGeom prst="rect">
            <a:avLst/>
          </a:prstGeom>
        </p:spPr>
      </p:pic>
    </p:spTree>
    <p:extLst>
      <p:ext uri="{BB962C8B-B14F-4D97-AF65-F5344CB8AC3E}">
        <p14:creationId xmlns:p14="http://schemas.microsoft.com/office/powerpoint/2010/main" val="2572857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Introductions – Blackboard DB*</a:t>
            </a:r>
          </a:p>
        </p:txBody>
      </p:sp>
    </p:spTree>
    <p:extLst>
      <p:ext uri="{BB962C8B-B14F-4D97-AF65-F5344CB8AC3E}">
        <p14:creationId xmlns:p14="http://schemas.microsoft.com/office/powerpoint/2010/main" val="311425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Today’s Introductions – Name plus Fun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3638688"/>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and Full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04817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2138</TotalTime>
  <Words>2074</Words>
  <Application>Microsoft Macintosh PowerPoint</Application>
  <PresentationFormat>Widescreen</PresentationFormat>
  <Paragraphs>285</Paragraphs>
  <Slides>42</Slides>
  <Notes>35</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Calibri Light</vt:lpstr>
      <vt:lpstr>Symbol</vt:lpstr>
      <vt:lpstr>Wingdings</vt:lpstr>
      <vt:lpstr>Office Theme</vt:lpstr>
      <vt:lpstr>Discussion &amp; Lecture Session Sound &amp; Recording Check</vt:lpstr>
      <vt:lpstr>Software Engineering Discussion, Lecture, &amp; Lab Eric Pogue</vt:lpstr>
      <vt:lpstr>Welcome!</vt:lpstr>
      <vt:lpstr>Welcome Announcement </vt:lpstr>
      <vt:lpstr>Friendly Conversation Topic</vt:lpstr>
      <vt:lpstr>Today’s Friendly Conversation topic</vt:lpstr>
      <vt:lpstr>PowerPoint Presentation</vt:lpstr>
      <vt:lpstr>Introductions – Blackboard DB*</vt:lpstr>
      <vt:lpstr>Today’s Introductions – Name plus Fun Fact</vt:lpstr>
      <vt:lpstr>Introductions*</vt:lpstr>
      <vt:lpstr>PowerPoint Presentation</vt:lpstr>
      <vt:lpstr>Welcome &amp; Introductions</vt:lpstr>
      <vt:lpstr>Prework </vt:lpstr>
      <vt:lpstr>Course Overview</vt:lpstr>
      <vt:lpstr>Models</vt:lpstr>
      <vt:lpstr>PowerPoint Presentation</vt:lpstr>
      <vt:lpstr>Syllabus</vt:lpstr>
      <vt:lpstr>Course Format – Flipped &amp; Agile</vt:lpstr>
      <vt:lpstr>Blended Learning &amp; Flipped Classroom form "Blended Learning &amp; Flipped Classroom" video</vt:lpstr>
      <vt:lpstr>Blended Learning &amp; Flipped Classroom form "Blended Learning &amp; Flipped Classroom" video</vt:lpstr>
      <vt:lpstr>Course Format – Agile</vt:lpstr>
      <vt:lpstr>Agile Manifesto</vt:lpstr>
      <vt:lpstr>Agile Manifesto</vt:lpstr>
      <vt:lpstr>Scrum Discussion from Introduction to Scrum - 7 Minutes YouTube video [link]</vt:lpstr>
      <vt:lpstr>Scrum Roles, Rituals, and Artifacts</vt:lpstr>
      <vt:lpstr>Scrum Process &amp; Roles – Sprint Planning</vt:lpstr>
      <vt:lpstr>Sprint Planning</vt:lpstr>
      <vt:lpstr>Assignment for Next Class</vt:lpstr>
      <vt:lpstr>Wrap-up and  Final Questions/Comments</vt:lpstr>
      <vt:lpstr>Break &amp; End of First Recording</vt:lpstr>
      <vt:lpstr>Lab</vt:lpstr>
      <vt:lpstr>DB*: Instructions</vt:lpstr>
      <vt:lpstr>DB1: Software Lifecycle Models</vt:lpstr>
      <vt:lpstr>Architecture and Tool Choices </vt:lpstr>
      <vt:lpstr>Cloud Hosting Choices </vt:lpstr>
      <vt:lpstr>End of Session &amp; Recordings</vt:lpstr>
      <vt:lpstr>Backup Slides</vt:lpstr>
      <vt:lpstr>Model-View-Controller (MVC)</vt:lpstr>
      <vt:lpstr>People, Process,  and Technology  </vt:lpstr>
      <vt:lpstr>The Right-eous Triangle of Software Development</vt:lpstr>
      <vt:lpstr>The Right-eous Triangle</vt:lpstr>
      <vt:lpstr>The Right-eous Triangle of Software Development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66</cp:revision>
  <dcterms:created xsi:type="dcterms:W3CDTF">2019-01-14T15:53:15Z</dcterms:created>
  <dcterms:modified xsi:type="dcterms:W3CDTF">2020-01-16T18:28:59Z</dcterms:modified>
</cp:coreProperties>
</file>